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A066CD-98B4-442C-90AA-099FE150B270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E128AE-A653-4B6C-9202-2ABE66B3F00C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2984D-E69A-4BBE-BBA4-277729068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6F837-2215-4588-B489-74E17C413B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3356C-5BD5-430F-BF54-DD0101668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A043C-EAB2-4ED8-957F-FF76BAE1A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4EBA78-60ED-42D4-B5BF-F8681CB329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D1D33-489A-4894-A65A-8ACD4B9D1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7437C-6C14-4F8E-A6AD-B22F89850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5B4E3-FEA1-4389-A35A-3F9E83514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B4593-93E7-45C5-B8BF-4D66EE8D1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467FF-FA45-411E-9BCD-0625E24CA9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19C3D-F418-4E07-BE89-C7522E827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69D37-6EDA-49C3-9436-4C1AA0195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89A64E-BC4A-42E1-9FD2-79AE4CE118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/>
              <a:t>ACIZI ŞI BAZE</a:t>
            </a:r>
            <a:r>
              <a:rPr lang="en-GB" smtClean="0"/>
              <a:t> 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pPr algn="l" eaLnBrk="1" hangingPunct="1"/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Manualul de Chimie, clasa a IX-a</a:t>
            </a:r>
            <a:r>
              <a:rPr lang="ro-RO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, Elena Alexandrescu, Viorica Zaharia)</a:t>
            </a:r>
            <a:r>
              <a:rPr lang="en-GB" sz="1000" smtClean="0">
                <a:ea typeface="Times New Roman" pitchFamily="18" charset="0"/>
                <a:cs typeface="Arial" charset="0"/>
              </a:rPr>
              <a:t> </a:t>
            </a:r>
            <a:endParaRPr lang="en-US" sz="100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/>
              <a:t>Examenul de bacalaureat 2010</a:t>
            </a:r>
            <a:br>
              <a:rPr lang="ro-RO" sz="1000" smtClean="0"/>
            </a:br>
            <a:r>
              <a:rPr lang="ro-RO" sz="1000" smtClean="0"/>
              <a:t>Proba de evaluare a competenţelor digitale</a:t>
            </a:r>
            <a:r>
              <a:rPr lang="en-US" sz="1000" smtClean="0"/>
              <a:t> – document de lucru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572000"/>
          </a:xfrm>
        </p:spPr>
        <p:txBody>
          <a:bodyPr/>
          <a:lstStyle/>
          <a:p>
            <a:pPr marL="0" indent="357188" algn="just" fontAlgn="t">
              <a:buFontTx/>
              <a:buNone/>
            </a:pPr>
            <a:r>
              <a:rPr lang="ro-RO" sz="1200" smtClean="0"/>
              <a:t>Acizii şi bazele sunt substanţe compuse anorganice sau organice implicate în multe procese naturale sau în reacţiile aplicate în laboratoarele de chimie şi în industria chimică.</a:t>
            </a:r>
            <a:r>
              <a:rPr lang="en-GB" sz="1200" smtClean="0"/>
              <a:t> </a:t>
            </a:r>
            <a:r>
              <a:rPr lang="ro-RO" sz="1200" smtClean="0"/>
              <a:t>[…]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Indicatorii acido-bazici sunt substanţe organice </a:t>
            </a:r>
            <a:r>
              <a:rPr lang="en-GB" sz="1200" smtClean="0"/>
              <a:t>colorate </a:t>
            </a:r>
            <a:r>
              <a:rPr lang="ro-RO" sz="1200" smtClean="0"/>
              <a:t>care îşi schimbă structura şi, în consecinţă, culoarea, în funcţie de caracterul acid sau ba</a:t>
            </a:r>
            <a:r>
              <a:rPr lang="en-GB" sz="1200" smtClean="0"/>
              <a:t>z</a:t>
            </a:r>
            <a:r>
              <a:rPr lang="ro-RO" sz="1200" smtClean="0"/>
              <a:t>ic al soluţiei.</a:t>
            </a:r>
            <a:endParaRPr lang="en-US" sz="1200" smtClean="0"/>
          </a:p>
          <a:p>
            <a:pPr marL="0" indent="357188" algn="just" fontAlgn="t">
              <a:buFontTx/>
              <a:buNone/>
            </a:pPr>
            <a:r>
              <a:rPr lang="ro-RO" sz="1200" smtClean="0"/>
              <a:t>În soluţia apoasă diluată de acid clorhidric, concentraţia ionilor H</a:t>
            </a:r>
            <a:r>
              <a:rPr lang="ro-RO" sz="1200" baseline="-25000" smtClean="0"/>
              <a:t>3</a:t>
            </a:r>
            <a:r>
              <a:rPr lang="ro-RO" sz="1200" smtClean="0"/>
              <a:t>O</a:t>
            </a:r>
            <a:r>
              <a:rPr lang="ro-RO" sz="1200" baseline="30000" smtClean="0"/>
              <a:t>+</a:t>
            </a:r>
            <a:r>
              <a:rPr lang="ro-RO" sz="1200" smtClean="0"/>
              <a:t> este mare, pentru că, practic, toate moleculele de acid clorhidric au ionizat la dizolvare. Acidul clorhidric este un acid tare. În aceste condiţii, mai multe molecule de turnesol şi-au schimbat structura şi culoarea roşie este mai intensă.[…]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Sunt şi alte teorii în chimie care definesc noţiunile de acid şi bază.</a:t>
            </a:r>
            <a:r>
              <a:rPr lang="en-US" sz="1200" smtClean="0"/>
              <a:t> </a:t>
            </a:r>
            <a:r>
              <a:rPr lang="ro-RO" sz="1200" smtClean="0"/>
              <a:t>În anul 1880, Svante Arrhenius  a definit acizii ca substanţe compuse care, în soluţie apoasă, formează ioni hidrataţi de h</a:t>
            </a:r>
            <a:r>
              <a:rPr lang="en-GB" sz="1200" smtClean="0"/>
              <a:t>i</a:t>
            </a:r>
            <a:r>
              <a:rPr lang="ro-RO" sz="1200" smtClean="0"/>
              <a:t>drogen (H</a:t>
            </a:r>
            <a:r>
              <a:rPr lang="ro-RO" sz="1200" baseline="30000" smtClean="0"/>
              <a:t>+</a:t>
            </a:r>
            <a:r>
              <a:rPr lang="ro-RO" sz="1200" smtClean="0"/>
              <a:t>(aq)) şi bazele ca substanţe compuse care eliberează în soluţie ioni metalici (Me</a:t>
            </a:r>
            <a:r>
              <a:rPr lang="ro-RO" sz="1200" baseline="30000" smtClean="0"/>
              <a:t>n+</a:t>
            </a:r>
            <a:r>
              <a:rPr lang="ro-RO" sz="1200" smtClean="0"/>
              <a:t>) şi ioni hidroxid (HO</a:t>
            </a:r>
            <a:r>
              <a:rPr lang="ro-RO" sz="1200" baseline="30000" smtClean="0"/>
              <a:t> -</a:t>
            </a:r>
            <a:r>
              <a:rPr lang="ro-RO" sz="1200" smtClean="0"/>
              <a:t>).</a:t>
            </a:r>
          </a:p>
          <a:p>
            <a:pPr marL="0" indent="357188" algn="just" fontAlgn="t">
              <a:buFontTx/>
              <a:buNone/>
            </a:pPr>
            <a:r>
              <a:rPr lang="ro-RO" sz="1200" smtClean="0"/>
              <a:t>Substanţe ca HCI, H</a:t>
            </a:r>
            <a:r>
              <a:rPr lang="ro-RO" sz="1200" baseline="-25000" smtClean="0"/>
              <a:t>2</a:t>
            </a:r>
            <a:r>
              <a:rPr lang="ro-RO" sz="1200" smtClean="0"/>
              <a:t>SO</a:t>
            </a:r>
            <a:r>
              <a:rPr lang="ro-RO" sz="1200" baseline="-25000" smtClean="0"/>
              <a:t>4</a:t>
            </a:r>
            <a:r>
              <a:rPr lang="ro-RO" sz="1200" smtClean="0"/>
              <a:t> , CH</a:t>
            </a:r>
            <a:r>
              <a:rPr lang="ro-RO" sz="1200" baseline="-25000" smtClean="0"/>
              <a:t>3</a:t>
            </a:r>
            <a:r>
              <a:rPr lang="ro-RO" sz="1200" smtClean="0"/>
              <a:t>COOH sunt acizi Arrhenius, iar substanţe ca NaOH, Ca(OH)</a:t>
            </a:r>
            <a:r>
              <a:rPr lang="ro-RO" sz="1200" baseline="-25000" smtClean="0"/>
              <a:t>2</a:t>
            </a:r>
            <a:r>
              <a:rPr lang="ro-RO" sz="1200" smtClean="0"/>
              <a:t>, KOH sunt baze Arrhenius.</a:t>
            </a:r>
            <a:endParaRPr lang="en-US" sz="1200" smtClean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828800"/>
            <a:ext cx="302895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document de lucru</a:t>
            </a:r>
          </a:p>
        </p:txBody>
      </p:sp>
      <p:sp>
        <p:nvSpPr>
          <p:cNvPr id="4099" name="TextBox 8"/>
          <p:cNvSpPr txBox="1">
            <a:spLocks noChangeArrowheads="1"/>
          </p:cNvSpPr>
          <p:nvPr/>
        </p:nvSpPr>
        <p:spPr bwMode="auto">
          <a:xfrm>
            <a:off x="533400" y="1066800"/>
            <a:ext cx="78486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o-RO" sz="1200"/>
              <a:t>Aplicații</a:t>
            </a:r>
          </a:p>
          <a:p>
            <a:pPr marL="342900" indent="-342900" algn="just"/>
            <a:endParaRPr lang="ro-RO" sz="1200"/>
          </a:p>
          <a:p>
            <a:pPr marL="342900" indent="-342900"/>
            <a:r>
              <a:rPr lang="ro-RO" sz="1200"/>
              <a:t>1. Compoziţia  procentuală de masă a unui oxoacid cu M=98 este:  2,04% H, 32,653% S, 6</a:t>
            </a:r>
            <a:r>
              <a:rPr lang="en-GB" sz="1200"/>
              <a:t>5</a:t>
            </a:r>
            <a:r>
              <a:rPr lang="ro-RO" sz="1200"/>
              <a:t>,306% O.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Stabiliţi formula moleculară a oxoacidului.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Scrieţi ecuaţiile reacţiilor de ionizare ce au loc la dizolvarea oxoacidului în apă.</a:t>
            </a:r>
          </a:p>
          <a:p>
            <a:pPr marL="800100" lvl="1" indent="-342900">
              <a:buFontTx/>
              <a:buAutoNum type="alphaLcParenR"/>
            </a:pPr>
            <a:r>
              <a:rPr lang="ro-RO" sz="1200"/>
              <a:t>Apreciaţi tăria oxoacidului, ştiind că are constantele de aciditate : Ka</a:t>
            </a:r>
            <a:r>
              <a:rPr lang="ro-RO" sz="1200" baseline="-25000"/>
              <a:t>1</a:t>
            </a:r>
            <a:r>
              <a:rPr lang="ro-RO" sz="1200"/>
              <a:t>=10</a:t>
            </a:r>
            <a:r>
              <a:rPr lang="ro-RO" sz="1200" baseline="30000"/>
              <a:t>2</a:t>
            </a:r>
            <a:r>
              <a:rPr lang="ro-RO" sz="1200"/>
              <a:t> şi Ka</a:t>
            </a:r>
            <a:r>
              <a:rPr lang="ro-RO" sz="1200" baseline="-25000"/>
              <a:t>2</a:t>
            </a:r>
            <a:r>
              <a:rPr lang="ro-RO" sz="1200"/>
              <a:t>=1,2*10</a:t>
            </a:r>
            <a:r>
              <a:rPr lang="ro-RO" sz="1200" baseline="30000"/>
              <a:t>-2</a:t>
            </a:r>
            <a:r>
              <a:rPr lang="ro-RO" sz="1200"/>
              <a:t> </a:t>
            </a:r>
            <a:endParaRPr lang="en-GB" sz="1200"/>
          </a:p>
          <a:p>
            <a:pPr marL="342900" indent="-342900"/>
            <a:endParaRPr lang="ro-RO" sz="1200"/>
          </a:p>
          <a:p>
            <a:pPr marL="342900" indent="-342900"/>
            <a:r>
              <a:rPr lang="ro-RO" sz="1200"/>
              <a:t>2. Metilamina (CH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) este o bază slabă. În soluţia apoasă de metilamină, se află: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numai ionii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3</a:t>
            </a:r>
            <a:r>
              <a:rPr lang="ro-RO" sz="1200" baseline="30000"/>
              <a:t>+</a:t>
            </a:r>
            <a:r>
              <a:rPr lang="ro-RO" sz="1200"/>
              <a:t> şi HO</a:t>
            </a:r>
            <a:r>
              <a:rPr lang="ro-RO" sz="1200" baseline="30000"/>
              <a:t>-</a:t>
            </a:r>
            <a:r>
              <a:rPr lang="ro-RO" sz="1200"/>
              <a:t> ;</a:t>
            </a:r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, ionii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3</a:t>
            </a:r>
            <a:r>
              <a:rPr lang="ro-RO" sz="1200" baseline="30000"/>
              <a:t>+</a:t>
            </a:r>
            <a:r>
              <a:rPr lang="ro-RO" sz="1200"/>
              <a:t> şi HO</a:t>
            </a:r>
            <a:r>
              <a:rPr lang="ro-RO" sz="1200" baseline="30000"/>
              <a:t>-</a:t>
            </a:r>
            <a:r>
              <a:rPr lang="ro-RO" sz="1200"/>
              <a:t> ;</a:t>
            </a:r>
            <a:endParaRPr lang="en-US" sz="1200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CH</a:t>
            </a:r>
            <a:r>
              <a:rPr lang="ro-RO" sz="1200" baseline="-25000"/>
              <a:t>3</a:t>
            </a:r>
            <a:r>
              <a:rPr lang="ro-RO" sz="1200"/>
              <a:t>NH</a:t>
            </a:r>
            <a:r>
              <a:rPr lang="ro-RO" sz="1200" baseline="-25000"/>
              <a:t>2</a:t>
            </a:r>
            <a:r>
              <a:rPr lang="ro-RO" sz="1200"/>
              <a:t> şi molecule de H</a:t>
            </a:r>
            <a:r>
              <a:rPr lang="ro-RO" sz="1200" baseline="-25000"/>
              <a:t>2</a:t>
            </a:r>
            <a:r>
              <a:rPr lang="ro-RO" sz="1200"/>
              <a:t>O.</a:t>
            </a:r>
            <a:endParaRPr lang="en-GB" sz="1200"/>
          </a:p>
          <a:p>
            <a:pPr marL="2171700" lvl="4" indent="-342900"/>
            <a:endParaRPr lang="ro-RO" sz="1200"/>
          </a:p>
          <a:p>
            <a:pPr marL="342900" indent="-342900"/>
            <a:r>
              <a:rPr lang="ro-RO" sz="1200"/>
              <a:t>3. Acidul iodhidric  (HI) este un acid foarte tare. În soluţia apoasă de acid iodhidric se află: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HI şi molecule de H</a:t>
            </a:r>
            <a:r>
              <a:rPr lang="ro-RO" sz="1200" baseline="-25000"/>
              <a:t>2</a:t>
            </a:r>
            <a:r>
              <a:rPr lang="ro-RO" sz="1200"/>
              <a:t>O;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ionii de H</a:t>
            </a:r>
            <a:r>
              <a:rPr lang="ro-RO" sz="1200" baseline="-25000"/>
              <a:t>3</a:t>
            </a:r>
            <a:r>
              <a:rPr lang="ro-RO" sz="1200"/>
              <a:t>O</a:t>
            </a:r>
            <a:r>
              <a:rPr lang="ro-RO" sz="1200" baseline="30000"/>
              <a:t>+</a:t>
            </a:r>
            <a:r>
              <a:rPr lang="ro-RO" sz="1200"/>
              <a:t>  şi I</a:t>
            </a:r>
            <a:r>
              <a:rPr lang="ro-RO" sz="1200" baseline="30000"/>
              <a:t>-</a:t>
            </a:r>
            <a:r>
              <a:rPr lang="ro-RO" sz="1200"/>
              <a:t> în concentraţii egale cu concentraţia iniţială a acidului;</a:t>
            </a:r>
            <a:endParaRPr lang="ro-RO" sz="1200" b="1"/>
          </a:p>
          <a:p>
            <a:pPr marL="800100" lvl="1" indent="-342900">
              <a:buFontTx/>
              <a:buAutoNum type="alphaLcParenR"/>
            </a:pPr>
            <a:r>
              <a:rPr lang="ro-RO" sz="1200"/>
              <a:t>molecule de HI şi ionii H</a:t>
            </a:r>
            <a:r>
              <a:rPr lang="ro-RO" sz="1200" baseline="-25000"/>
              <a:t>3</a:t>
            </a:r>
            <a:r>
              <a:rPr lang="ro-RO" sz="1200"/>
              <a:t>O</a:t>
            </a:r>
            <a:r>
              <a:rPr lang="ro-RO" sz="1200" baseline="30000"/>
              <a:t>+</a:t>
            </a:r>
            <a:r>
              <a:rPr lang="ro-RO" sz="1200"/>
              <a:t> şi I</a:t>
            </a:r>
            <a:r>
              <a:rPr lang="ro-RO" sz="1200" baseline="30000"/>
              <a:t>-</a:t>
            </a:r>
            <a:r>
              <a:rPr lang="ro-RO" sz="1200"/>
              <a:t>;</a:t>
            </a:r>
            <a:endParaRPr lang="ro-RO" sz="1200" b="1"/>
          </a:p>
          <a:p>
            <a:pPr marL="615950" lvl="3" indent="-342900" algn="just">
              <a:buFontTx/>
              <a:buAutoNum type="alphaLcParenR"/>
            </a:pPr>
            <a:endParaRPr lang="ro-RO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394</Words>
  <Application>Microsoft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ACIZI ŞI BAZE </vt:lpstr>
      <vt:lpstr>Examenul de bacalaureat 2010 Proba de evaluare a competenţelor digitale – document de lucru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Digitale</cp:lastModifiedBy>
  <cp:revision>29</cp:revision>
  <cp:lastPrinted>1601-01-01T00:00:00Z</cp:lastPrinted>
  <dcterms:created xsi:type="dcterms:W3CDTF">1601-01-01T00:00:00Z</dcterms:created>
  <dcterms:modified xsi:type="dcterms:W3CDTF">2010-04-07T07:21:20Z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